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8288000" cy="10287000"/>
  <p:notesSz cx="6858000" cy="9144000"/>
  <p:embeddedFontLst>
    <p:embeddedFont>
      <p:font typeface="Calibri" panose="020F0502020204030204" pitchFamily="34" charset="0"/>
      <p:regular r:id="rId10"/>
      <p:bold r:id="rId11"/>
      <p:italic r:id="rId12"/>
      <p:boldItalic r:id="rId13"/>
    </p:embeddedFont>
    <p:embeddedFont>
      <p:font typeface="Gidole" panose="020B0604020202020204" charset="0"/>
      <p:regular r:id="rId14"/>
    </p:embeddedFont>
    <p:embeddedFont>
      <p:font typeface="League Spartan"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8DFC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754" y="13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jpeg>
</file>

<file path=ppt/media/image10.jpeg>
</file>

<file path=ppt/media/image11.jpeg>
</file>

<file path=ppt/media/image12.jpeg>
</file>

<file path=ppt/media/image13.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11.12.2019</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11.12.2019</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Booking Portal - The keys are in your device.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11.12.2019</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Universilasing Booking Systems.</a:t>
            </a:r>
          </a:p>
          <a:p>
            <a:pPr lvl="0"/>
            <a:endParaRPr lang="en-US"/>
          </a:p>
          <a:p>
            <a:pPr lvl="0"/>
            <a:r>
              <a:rPr lang="en-US"/>
              <a:t>Booking Portal is a booking platform for both Businesses and Customers.</a:t>
            </a:r>
          </a:p>
          <a:p>
            <a:pPr lvl="0"/>
            <a:endParaRPr lang="en-US"/>
          </a:p>
          <a:p>
            <a:pPr lvl="0"/>
            <a:r>
              <a:rPr lang="en-US"/>
              <a:t>Businesses can effortlessy create Booking Systems with abstolutely no experience.</a:t>
            </a:r>
          </a:p>
          <a:p>
            <a:pPr lvl="0"/>
            <a:endParaRPr lang="en-US"/>
          </a:p>
          <a:p>
            <a:pPr lvl="0"/>
            <a:r>
              <a:rPr lang="en-US"/>
              <a:t>And customers can easily find, book and organise their bookings from a simple, elegant and user-friendly platform.</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11.12.2019</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Customers can create an account and login to access Booking Portal’s services. They can search for Businesses Assets and Services such as Court Hire, Event Tickets, Parking, Lockers, software services and any Asset or Service businesses provide. Our search engine allows them to search businesses by their name, location, type and many more metrics.</a:t>
            </a:r>
          </a:p>
          <a:p>
            <a:pPr lvl="0"/>
            <a:endParaRPr lang="en-US"/>
          </a:p>
          <a:p>
            <a:pPr lvl="0"/>
            <a:r>
              <a:rPr lang="en-US"/>
              <a:t>Customers can view the availability of businesses Assets and Services and make bookings and payments directly through the system. They can view their bookings past and present, be notified of upcoming bookings and make changes to their current bookings.</a:t>
            </a:r>
          </a:p>
          <a:p>
            <a:pPr lvl="0"/>
            <a:endParaRPr lang="en-US"/>
          </a:p>
          <a:p>
            <a:pPr lvl="0"/>
            <a:r>
              <a:rPr lang="en-US"/>
              <a:t>They will never be caught off guard by sudden changes as Booking Portal requires Businesses to notify their customers in the event of changes or cancellations.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11.12.2019</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Booking Portal’s Booking System’s works in a simple and effective way, businesses can create and manage Booking Tables, they provide the details name, location and type, they can add and edit assets and services to these Tables which are viewed by customers to check availability and make bookings, they set the price and time increments that these assets and services can be booked for.</a:t>
            </a:r>
          </a:p>
          <a:p>
            <a:pPr lvl="0"/>
            <a:endParaRPr lang="en-US"/>
          </a:p>
          <a:p>
            <a:pPr lvl="0"/>
            <a:r>
              <a:rPr lang="en-US"/>
              <a:t>Booking Portal's Booking Analaytics - analyse, stores and intelligently presents all booking data.</a:t>
            </a:r>
          </a:p>
          <a:p>
            <a:pPr lvl="0"/>
            <a:endParaRPr lang="en-US"/>
          </a:p>
          <a:p>
            <a:pPr lvl="0"/>
            <a:r>
              <a:rPr lang="en-US"/>
              <a:t>Booking Portal's API allows businesses to connect their external Assets and Services to their created Booking System whether it be physical hardware or complex software applications.</a:t>
            </a:r>
          </a:p>
          <a:p>
            <a:pPr lvl="0"/>
            <a:endParaRPr lang="en-US"/>
          </a:p>
          <a:p>
            <a:pPr lvl="0"/>
            <a:r>
              <a:rPr lang="en-US"/>
              <a:t>This allows Assets and Services to be communicated with and controlled via our platform, and for their Assets and Services to communicate with the Booking System to keep the availability up to date.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11.12.2019</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This is greate because it allows business and people with absolutely no experience at all to create a completely functional booking system for their business, it is fast, efficient, cost-effective, universal and effortless.</a:t>
            </a:r>
          </a:p>
          <a:p>
            <a:pPr lvl="0"/>
            <a:endParaRPr lang="en-US"/>
          </a:p>
          <a:p>
            <a:pPr lvl="0"/>
            <a:r>
              <a:rPr lang="en-US"/>
              <a:t>This allows businesses to develop their business into the 21st Century and streamline their booking process increasing customer acquisition and retention, improving management, decreasing man hours and increasing customer satisfaction.</a:t>
            </a:r>
          </a:p>
          <a:p>
            <a:pPr lvl="0"/>
            <a:endParaRPr lang="en-US"/>
          </a:p>
          <a:p>
            <a:pPr lvl="0"/>
            <a:r>
              <a:rPr lang="en-US"/>
              <a:t>Booking Portal’s API provides massive value to it’s business as it allows even beginner software programmers to create state-of-the art secure, connected booking systems to be created with incredible ease.</a:t>
            </a:r>
          </a:p>
          <a:p>
            <a:pPr lvl="0"/>
            <a:endParaRPr lang="en-US"/>
          </a:p>
          <a:p>
            <a:pPr lvl="0"/>
            <a:r>
              <a:rPr lang="en-US"/>
              <a:t>Booking Portal’s universality allows it to be used across all industries and businesses. It is so generic and easy to set up that it can be used for any type of business.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11.12.2019</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Customers can easily find, book and manage bookings. Not having to check availability manually, they can receive notifications for upcoming and changed bookings and have guarantee their payments are secure. Record their spending and time. All provided through an elegant, user-friendly and satisfying user interface.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11.12.2019</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Booking Portal's simplicity, practicality, universitality and elegance sets it to provide enormous value in it's market with a correct and adept execution it has the potential to be a sucessful business.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12/11/2019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12/11/2019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7.xml"/><Relationship Id="rId5" Type="http://schemas.openxmlformats.org/officeDocument/2006/relationships/image" Target="../media/image8.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12.jpeg"/></Relationships>
</file>

<file path=ppt/slides/_rels/slide7.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C2529"/>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rot="5400000">
            <a:off x="9079838" y="1078838"/>
            <a:ext cx="11060856" cy="7355469"/>
          </a:xfrm>
          <a:prstGeom prst="rect">
            <a:avLst/>
          </a:prstGeom>
        </p:spPr>
      </p:pic>
      <p:sp>
        <p:nvSpPr>
          <p:cNvPr id="3" name="AutoShape 3"/>
          <p:cNvSpPr/>
          <p:nvPr/>
        </p:nvSpPr>
        <p:spPr>
          <a:xfrm rot="-782927">
            <a:off x="-5433004" y="-3521525"/>
            <a:ext cx="17084107" cy="16682782"/>
          </a:xfrm>
          <a:prstGeom prst="rect">
            <a:avLst/>
          </a:prstGeom>
          <a:solidFill>
            <a:srgbClr val="1C2529"/>
          </a:solidFill>
        </p:spPr>
      </p:sp>
      <p:sp>
        <p:nvSpPr>
          <p:cNvPr id="4" name="AutoShape 4"/>
          <p:cNvSpPr/>
          <p:nvPr/>
        </p:nvSpPr>
        <p:spPr>
          <a:xfrm rot="-782927">
            <a:off x="11851498" y="-991268"/>
            <a:ext cx="549542" cy="11861169"/>
          </a:xfrm>
          <a:prstGeom prst="rect">
            <a:avLst/>
          </a:prstGeom>
          <a:solidFill>
            <a:srgbClr val="FDD05A"/>
          </a:solidFill>
        </p:spPr>
      </p:sp>
      <p:sp>
        <p:nvSpPr>
          <p:cNvPr id="5" name="TextBox 5"/>
          <p:cNvSpPr txBox="1"/>
          <p:nvPr/>
        </p:nvSpPr>
        <p:spPr>
          <a:xfrm>
            <a:off x="1028700" y="896938"/>
            <a:ext cx="8286286" cy="625475"/>
          </a:xfrm>
          <a:prstGeom prst="rect">
            <a:avLst/>
          </a:prstGeom>
        </p:spPr>
        <p:txBody>
          <a:bodyPr lIns="0" tIns="0" rIns="0" bIns="0" rtlCol="0" anchor="t">
            <a:spAutoFit/>
          </a:bodyPr>
          <a:lstStyle/>
          <a:p>
            <a:pPr>
              <a:lnSpc>
                <a:spcPts val="4900"/>
              </a:lnSpc>
            </a:pPr>
            <a:r>
              <a:rPr lang="en-US" sz="3500" spc="315">
                <a:solidFill>
                  <a:srgbClr val="E6DCCA"/>
                </a:solidFill>
                <a:latin typeface="Gidole"/>
              </a:rPr>
              <a:t>LUKE FETIN</a:t>
            </a:r>
          </a:p>
        </p:txBody>
      </p:sp>
      <p:grpSp>
        <p:nvGrpSpPr>
          <p:cNvPr id="6" name="Group 6"/>
          <p:cNvGrpSpPr/>
          <p:nvPr/>
        </p:nvGrpSpPr>
        <p:grpSpPr>
          <a:xfrm>
            <a:off x="1028700" y="5461125"/>
            <a:ext cx="9659354" cy="3797175"/>
            <a:chOff x="0" y="0"/>
            <a:chExt cx="12879139" cy="5062900"/>
          </a:xfrm>
        </p:grpSpPr>
        <p:sp>
          <p:nvSpPr>
            <p:cNvPr id="7" name="TextBox 7"/>
            <p:cNvSpPr txBox="1"/>
            <p:nvPr/>
          </p:nvSpPr>
          <p:spPr>
            <a:xfrm>
              <a:off x="0" y="95250"/>
              <a:ext cx="12879139" cy="3994150"/>
            </a:xfrm>
            <a:prstGeom prst="rect">
              <a:avLst/>
            </a:prstGeom>
          </p:spPr>
          <p:txBody>
            <a:bodyPr lIns="0" tIns="0" rIns="0" bIns="0" rtlCol="0" anchor="t">
              <a:spAutoFit/>
            </a:bodyPr>
            <a:lstStyle/>
            <a:p>
              <a:pPr>
                <a:lnSpc>
                  <a:spcPts val="11550"/>
                </a:lnSpc>
              </a:pPr>
              <a:r>
                <a:rPr lang="en-US" sz="10500" spc="262">
                  <a:solidFill>
                    <a:srgbClr val="FDD05A"/>
                  </a:solidFill>
                  <a:latin typeface="League Spartan"/>
                </a:rPr>
                <a:t>BOOKING PORTAL</a:t>
              </a:r>
            </a:p>
          </p:txBody>
        </p:sp>
        <p:sp>
          <p:nvSpPr>
            <p:cNvPr id="8" name="TextBox 8"/>
            <p:cNvSpPr txBox="1"/>
            <p:nvPr/>
          </p:nvSpPr>
          <p:spPr>
            <a:xfrm>
              <a:off x="0" y="4323760"/>
              <a:ext cx="12874174" cy="739140"/>
            </a:xfrm>
            <a:prstGeom prst="rect">
              <a:avLst/>
            </a:prstGeom>
          </p:spPr>
          <p:txBody>
            <a:bodyPr lIns="0" tIns="0" rIns="0" bIns="0" rtlCol="0" anchor="t">
              <a:spAutoFit/>
            </a:bodyPr>
            <a:lstStyle/>
            <a:p>
              <a:pPr>
                <a:lnSpc>
                  <a:spcPts val="4620"/>
                </a:lnSpc>
              </a:pPr>
              <a:r>
                <a:rPr lang="en-US" sz="3300" spc="198">
                  <a:solidFill>
                    <a:srgbClr val="E6DCCA"/>
                  </a:solidFill>
                  <a:latin typeface="Gidole"/>
                </a:rPr>
                <a:t>ELEC3609 - MAJOR PROJET</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1C2529"/>
        </a:solidFill>
        <a:effectLst/>
      </p:bgPr>
    </p:bg>
    <p:spTree>
      <p:nvGrpSpPr>
        <p:cNvPr id="1" name=""/>
        <p:cNvGrpSpPr/>
        <p:nvPr/>
      </p:nvGrpSpPr>
      <p:grpSpPr>
        <a:xfrm>
          <a:off x="0" y="0"/>
          <a:ext cx="0" cy="0"/>
          <a:chOff x="0" y="0"/>
          <a:chExt cx="0" cy="0"/>
        </a:xfrm>
      </p:grpSpPr>
      <p:sp>
        <p:nvSpPr>
          <p:cNvPr id="2" name="AutoShape 2"/>
          <p:cNvSpPr/>
          <p:nvPr/>
        </p:nvSpPr>
        <p:spPr>
          <a:xfrm>
            <a:off x="1028700" y="3954506"/>
            <a:ext cx="15054176" cy="5303794"/>
          </a:xfrm>
          <a:prstGeom prst="rect">
            <a:avLst/>
          </a:prstGeom>
          <a:solidFill>
            <a:srgbClr val="E6DCCA"/>
          </a:solidFill>
        </p:spPr>
      </p:sp>
      <p:pic>
        <p:nvPicPr>
          <p:cNvPr id="3" name="Picture 3"/>
          <p:cNvPicPr>
            <a:picLocks noChangeAspect="1"/>
          </p:cNvPicPr>
          <p:nvPr/>
        </p:nvPicPr>
        <p:blipFill>
          <a:blip r:embed="rId3"/>
          <a:srcRect l="37468" t="39260" r="29567" b="15672"/>
          <a:stretch>
            <a:fillRect/>
          </a:stretch>
        </p:blipFill>
        <p:spPr>
          <a:xfrm>
            <a:off x="11436312" y="3954303"/>
            <a:ext cx="5822988" cy="5303997"/>
          </a:xfrm>
          <a:prstGeom prst="rect">
            <a:avLst/>
          </a:prstGeom>
        </p:spPr>
      </p:pic>
      <p:sp>
        <p:nvSpPr>
          <p:cNvPr id="4" name="TextBox 4"/>
          <p:cNvSpPr txBox="1"/>
          <p:nvPr/>
        </p:nvSpPr>
        <p:spPr>
          <a:xfrm>
            <a:off x="1077493" y="1050743"/>
            <a:ext cx="10462401" cy="2053590"/>
          </a:xfrm>
          <a:prstGeom prst="rect">
            <a:avLst/>
          </a:prstGeom>
        </p:spPr>
        <p:txBody>
          <a:bodyPr lIns="0" tIns="0" rIns="0" bIns="0" rtlCol="0" anchor="t">
            <a:spAutoFit/>
          </a:bodyPr>
          <a:lstStyle/>
          <a:p>
            <a:pPr>
              <a:lnSpc>
                <a:spcPts val="8190"/>
              </a:lnSpc>
            </a:pPr>
            <a:r>
              <a:rPr lang="en-US" sz="6300" spc="315">
                <a:solidFill>
                  <a:srgbClr val="FDD05A"/>
                </a:solidFill>
                <a:latin typeface="League Spartan"/>
              </a:rPr>
              <a:t>UNIVERSILASING BOOKING SYSTEMS</a:t>
            </a:r>
          </a:p>
        </p:txBody>
      </p:sp>
      <p:grpSp>
        <p:nvGrpSpPr>
          <p:cNvPr id="5" name="Group 5"/>
          <p:cNvGrpSpPr/>
          <p:nvPr/>
        </p:nvGrpSpPr>
        <p:grpSpPr>
          <a:xfrm>
            <a:off x="1453758" y="4473390"/>
            <a:ext cx="9412496" cy="4265822"/>
            <a:chOff x="0" y="0"/>
            <a:chExt cx="12549995" cy="5687763"/>
          </a:xfrm>
        </p:grpSpPr>
        <p:sp>
          <p:nvSpPr>
            <p:cNvPr id="6" name="TextBox 6"/>
            <p:cNvSpPr txBox="1"/>
            <p:nvPr/>
          </p:nvSpPr>
          <p:spPr>
            <a:xfrm>
              <a:off x="0" y="-66675"/>
              <a:ext cx="12549163" cy="773642"/>
            </a:xfrm>
            <a:prstGeom prst="rect">
              <a:avLst/>
            </a:prstGeom>
          </p:spPr>
          <p:txBody>
            <a:bodyPr lIns="0" tIns="0" rIns="0" bIns="0" rtlCol="0" anchor="t">
              <a:spAutoFit/>
            </a:bodyPr>
            <a:lstStyle/>
            <a:p>
              <a:pPr algn="l">
                <a:lnSpc>
                  <a:spcPts val="4900"/>
                </a:lnSpc>
              </a:pPr>
              <a:r>
                <a:rPr lang="en-US" sz="3500" spc="175">
                  <a:solidFill>
                    <a:srgbClr val="1C2529"/>
                  </a:solidFill>
                  <a:latin typeface="League Spartan"/>
                </a:rPr>
                <a:t>WHAT WE DO</a:t>
              </a:r>
            </a:p>
          </p:txBody>
        </p:sp>
        <p:sp>
          <p:nvSpPr>
            <p:cNvPr id="7" name="TextBox 7"/>
            <p:cNvSpPr txBox="1"/>
            <p:nvPr/>
          </p:nvSpPr>
          <p:spPr>
            <a:xfrm>
              <a:off x="0" y="1163388"/>
              <a:ext cx="12549995" cy="4524375"/>
            </a:xfrm>
            <a:prstGeom prst="rect">
              <a:avLst/>
            </a:prstGeom>
          </p:spPr>
          <p:txBody>
            <a:bodyPr lIns="0" tIns="0" rIns="0" bIns="0" rtlCol="0" anchor="t">
              <a:spAutoFit/>
            </a:bodyPr>
            <a:lstStyle/>
            <a:p>
              <a:pPr marL="495300" lvl="1" indent="-247650">
                <a:lnSpc>
                  <a:spcPts val="4500"/>
                </a:lnSpc>
                <a:buFont typeface="Arial"/>
                <a:buChar char="•"/>
              </a:pPr>
              <a:r>
                <a:rPr lang="en-US" sz="3000" spc="30">
                  <a:solidFill>
                    <a:srgbClr val="1C2529"/>
                  </a:solidFill>
                  <a:latin typeface="Gidole"/>
                </a:rPr>
                <a:t>Streamline the booking process for both Customers and Businesses</a:t>
              </a:r>
            </a:p>
            <a:p>
              <a:pPr>
                <a:lnSpc>
                  <a:spcPts val="4500"/>
                </a:lnSpc>
              </a:pPr>
              <a:endParaRPr lang="en-US" sz="3000" spc="30">
                <a:solidFill>
                  <a:srgbClr val="1C2529"/>
                </a:solidFill>
                <a:latin typeface="Gidole"/>
              </a:endParaRPr>
            </a:p>
            <a:p>
              <a:pPr marL="495300" lvl="1" indent="-247650">
                <a:lnSpc>
                  <a:spcPts val="4500"/>
                </a:lnSpc>
                <a:buFont typeface="Arial"/>
                <a:buChar char="•"/>
              </a:pPr>
              <a:r>
                <a:rPr lang="en-US" sz="3000" spc="30">
                  <a:solidFill>
                    <a:srgbClr val="1C2529"/>
                  </a:solidFill>
                  <a:latin typeface="Gidole"/>
                </a:rPr>
                <a:t>A simple, elegant and complete platform to both:</a:t>
              </a:r>
            </a:p>
            <a:p>
              <a:pPr marL="990600" lvl="2" indent="-330200">
                <a:lnSpc>
                  <a:spcPts val="4500"/>
                </a:lnSpc>
                <a:buFont typeface="Arial"/>
                <a:buChar char="⚬"/>
              </a:pPr>
              <a:r>
                <a:rPr lang="en-US" sz="3000" spc="30">
                  <a:solidFill>
                    <a:srgbClr val="1C2529"/>
                  </a:solidFill>
                  <a:latin typeface="Gidole"/>
                </a:rPr>
                <a:t>create Booking System effortlessly with no experience!</a:t>
              </a:r>
            </a:p>
            <a:p>
              <a:pPr marL="990600" lvl="2" indent="-330200">
                <a:lnSpc>
                  <a:spcPts val="4500"/>
                </a:lnSpc>
                <a:buFont typeface="Arial"/>
                <a:buChar char="⚬"/>
              </a:pPr>
              <a:r>
                <a:rPr lang="en-US" sz="3000" spc="30">
                  <a:solidFill>
                    <a:srgbClr val="1C2529"/>
                  </a:solidFill>
                  <a:latin typeface="Gidole"/>
                </a:rPr>
                <a:t>book Businesses Assets and Services seamlessly</a:t>
              </a:r>
            </a:p>
          </p:txBody>
        </p:sp>
      </p:grpSp>
      <p:pic>
        <p:nvPicPr>
          <p:cNvPr id="8" name="Picture 8"/>
          <p:cNvPicPr>
            <a:picLocks noChangeAspect="1"/>
          </p:cNvPicPr>
          <p:nvPr/>
        </p:nvPicPr>
        <p:blipFill>
          <a:blip r:embed="rId4"/>
          <a:srcRect/>
          <a:stretch>
            <a:fillRect/>
          </a:stretch>
        </p:blipFill>
        <p:spPr>
          <a:xfrm>
            <a:off x="15358985" y="1445754"/>
            <a:ext cx="1900315" cy="1320719"/>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D05A"/>
        </a:solidFill>
        <a:effectLst/>
      </p:bgPr>
    </p:bg>
    <p:spTree>
      <p:nvGrpSpPr>
        <p:cNvPr id="1" name=""/>
        <p:cNvGrpSpPr/>
        <p:nvPr/>
      </p:nvGrpSpPr>
      <p:grpSpPr>
        <a:xfrm>
          <a:off x="0" y="0"/>
          <a:ext cx="0" cy="0"/>
          <a:chOff x="0" y="0"/>
          <a:chExt cx="0" cy="0"/>
        </a:xfrm>
      </p:grpSpPr>
      <p:sp>
        <p:nvSpPr>
          <p:cNvPr id="2" name="AutoShape 2"/>
          <p:cNvSpPr/>
          <p:nvPr/>
        </p:nvSpPr>
        <p:spPr>
          <a:xfrm>
            <a:off x="4428979" y="4171133"/>
            <a:ext cx="2984500" cy="2492837"/>
          </a:xfrm>
          <a:prstGeom prst="rect">
            <a:avLst/>
          </a:prstGeom>
          <a:solidFill>
            <a:srgbClr val="1C2529"/>
          </a:solidFill>
        </p:spPr>
      </p:sp>
      <p:sp>
        <p:nvSpPr>
          <p:cNvPr id="3" name="TextBox 3"/>
          <p:cNvSpPr txBox="1"/>
          <p:nvPr/>
        </p:nvSpPr>
        <p:spPr>
          <a:xfrm>
            <a:off x="7706402" y="7461727"/>
            <a:ext cx="2970977" cy="1133475"/>
          </a:xfrm>
          <a:prstGeom prst="rect">
            <a:avLst/>
          </a:prstGeom>
        </p:spPr>
        <p:txBody>
          <a:bodyPr lIns="0" tIns="0" rIns="0" bIns="0" rtlCol="0" anchor="t">
            <a:spAutoFit/>
          </a:bodyPr>
          <a:lstStyle/>
          <a:p>
            <a:pPr algn="ctr">
              <a:lnSpc>
                <a:spcPts val="4500"/>
              </a:lnSpc>
            </a:pPr>
            <a:r>
              <a:rPr lang="en-US" sz="3000" spc="30">
                <a:solidFill>
                  <a:srgbClr val="1C2529"/>
                </a:solidFill>
                <a:latin typeface="Gidole"/>
              </a:rPr>
              <a:t>Book Assets/ Services</a:t>
            </a:r>
          </a:p>
        </p:txBody>
      </p:sp>
      <p:sp>
        <p:nvSpPr>
          <p:cNvPr id="4" name="TextBox 4"/>
          <p:cNvSpPr txBox="1"/>
          <p:nvPr/>
        </p:nvSpPr>
        <p:spPr>
          <a:xfrm>
            <a:off x="4428979" y="7461727"/>
            <a:ext cx="2970977" cy="561975"/>
          </a:xfrm>
          <a:prstGeom prst="rect">
            <a:avLst/>
          </a:prstGeom>
        </p:spPr>
        <p:txBody>
          <a:bodyPr lIns="0" tIns="0" rIns="0" bIns="0" rtlCol="0" anchor="t">
            <a:spAutoFit/>
          </a:bodyPr>
          <a:lstStyle/>
          <a:p>
            <a:pPr algn="ctr">
              <a:lnSpc>
                <a:spcPts val="4500"/>
              </a:lnSpc>
            </a:pPr>
            <a:r>
              <a:rPr lang="en-US" sz="3000" spc="30">
                <a:solidFill>
                  <a:srgbClr val="1C2529"/>
                </a:solidFill>
                <a:latin typeface="Gidole"/>
              </a:rPr>
              <a:t>Search Businesses</a:t>
            </a:r>
          </a:p>
        </p:txBody>
      </p:sp>
      <p:sp>
        <p:nvSpPr>
          <p:cNvPr id="5" name="TextBox 5"/>
          <p:cNvSpPr txBox="1"/>
          <p:nvPr/>
        </p:nvSpPr>
        <p:spPr>
          <a:xfrm>
            <a:off x="10888044" y="7461727"/>
            <a:ext cx="2970977" cy="1133475"/>
          </a:xfrm>
          <a:prstGeom prst="rect">
            <a:avLst/>
          </a:prstGeom>
        </p:spPr>
        <p:txBody>
          <a:bodyPr lIns="0" tIns="0" rIns="0" bIns="0" rtlCol="0" anchor="t">
            <a:spAutoFit/>
          </a:bodyPr>
          <a:lstStyle/>
          <a:p>
            <a:pPr algn="ctr">
              <a:lnSpc>
                <a:spcPts val="4500"/>
              </a:lnSpc>
            </a:pPr>
            <a:r>
              <a:rPr lang="en-US" sz="3000" spc="30">
                <a:solidFill>
                  <a:srgbClr val="1C2529"/>
                </a:solidFill>
                <a:latin typeface="Gidole"/>
              </a:rPr>
              <a:t>Know your Bookings</a:t>
            </a:r>
          </a:p>
        </p:txBody>
      </p:sp>
      <p:pic>
        <p:nvPicPr>
          <p:cNvPr id="6" name="Picture 6"/>
          <p:cNvPicPr>
            <a:picLocks noChangeAspect="1"/>
          </p:cNvPicPr>
          <p:nvPr/>
        </p:nvPicPr>
        <p:blipFill>
          <a:blip r:embed="rId3"/>
          <a:srcRect/>
          <a:stretch>
            <a:fillRect/>
          </a:stretch>
        </p:blipFill>
        <p:spPr>
          <a:xfrm>
            <a:off x="8598823" y="4651700"/>
            <a:ext cx="1018352" cy="1486645"/>
          </a:xfrm>
          <a:prstGeom prst="rect">
            <a:avLst/>
          </a:prstGeom>
        </p:spPr>
      </p:pic>
      <p:sp>
        <p:nvSpPr>
          <p:cNvPr id="7" name="AutoShape 7"/>
          <p:cNvSpPr/>
          <p:nvPr/>
        </p:nvSpPr>
        <p:spPr>
          <a:xfrm>
            <a:off x="10874521" y="4171133"/>
            <a:ext cx="2984500" cy="2492837"/>
          </a:xfrm>
          <a:prstGeom prst="rect">
            <a:avLst/>
          </a:prstGeom>
          <a:solidFill>
            <a:srgbClr val="1C2529"/>
          </a:solidFill>
        </p:spPr>
      </p:sp>
      <p:pic>
        <p:nvPicPr>
          <p:cNvPr id="8" name="Picture 8"/>
          <p:cNvPicPr>
            <a:picLocks noChangeAspect="1"/>
          </p:cNvPicPr>
          <p:nvPr/>
        </p:nvPicPr>
        <p:blipFill>
          <a:blip r:embed="rId4"/>
          <a:srcRect/>
          <a:stretch>
            <a:fillRect/>
          </a:stretch>
        </p:blipFill>
        <p:spPr>
          <a:xfrm>
            <a:off x="11688525" y="4739306"/>
            <a:ext cx="1356491" cy="1356491"/>
          </a:xfrm>
          <a:prstGeom prst="rect">
            <a:avLst/>
          </a:prstGeom>
        </p:spPr>
      </p:pic>
      <p:pic>
        <p:nvPicPr>
          <p:cNvPr id="9" name="Picture 9"/>
          <p:cNvPicPr>
            <a:picLocks noChangeAspect="1"/>
          </p:cNvPicPr>
          <p:nvPr/>
        </p:nvPicPr>
        <p:blipFill>
          <a:blip r:embed="rId5"/>
          <a:srcRect/>
          <a:stretch>
            <a:fillRect/>
          </a:stretch>
        </p:blipFill>
        <p:spPr>
          <a:xfrm>
            <a:off x="5127900" y="4624222"/>
            <a:ext cx="1586659" cy="1586659"/>
          </a:xfrm>
          <a:prstGeom prst="rect">
            <a:avLst/>
          </a:prstGeom>
          <a:solidFill>
            <a:srgbClr val="E8DFCD"/>
          </a:solidFill>
        </p:spPr>
      </p:pic>
      <p:sp>
        <p:nvSpPr>
          <p:cNvPr id="10" name="AutoShape 10"/>
          <p:cNvSpPr/>
          <p:nvPr/>
        </p:nvSpPr>
        <p:spPr>
          <a:xfrm>
            <a:off x="7692879" y="4171133"/>
            <a:ext cx="2984500" cy="2492837"/>
          </a:xfrm>
          <a:prstGeom prst="rect">
            <a:avLst/>
          </a:prstGeom>
          <a:solidFill>
            <a:srgbClr val="1C2529"/>
          </a:solidFill>
        </p:spPr>
      </p:sp>
      <p:pic>
        <p:nvPicPr>
          <p:cNvPr id="11" name="Picture 11"/>
          <p:cNvPicPr>
            <a:picLocks noChangeAspect="1"/>
          </p:cNvPicPr>
          <p:nvPr/>
        </p:nvPicPr>
        <p:blipFill>
          <a:blip r:embed="rId6"/>
          <a:srcRect l="34214" t="24527" r="34937" b="23849"/>
          <a:stretch>
            <a:fillRect/>
          </a:stretch>
        </p:blipFill>
        <p:spPr>
          <a:xfrm>
            <a:off x="8708345" y="4615406"/>
            <a:ext cx="931736" cy="1559232"/>
          </a:xfrm>
          <a:prstGeom prst="rect">
            <a:avLst/>
          </a:prstGeom>
        </p:spPr>
      </p:pic>
      <p:grpSp>
        <p:nvGrpSpPr>
          <p:cNvPr id="12" name="Group 12"/>
          <p:cNvGrpSpPr/>
          <p:nvPr/>
        </p:nvGrpSpPr>
        <p:grpSpPr>
          <a:xfrm rot="-2700000">
            <a:off x="5687816" y="6411915"/>
            <a:ext cx="466828" cy="466081"/>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solidFill>
          </p:spPr>
        </p:sp>
      </p:grpSp>
      <p:grpSp>
        <p:nvGrpSpPr>
          <p:cNvPr id="14" name="Group 14"/>
          <p:cNvGrpSpPr/>
          <p:nvPr/>
        </p:nvGrpSpPr>
        <p:grpSpPr>
          <a:xfrm rot="-2700000">
            <a:off x="8940800" y="6430930"/>
            <a:ext cx="466828" cy="466081"/>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solidFill>
          </p:spPr>
        </p:sp>
      </p:grpSp>
      <p:grpSp>
        <p:nvGrpSpPr>
          <p:cNvPr id="16" name="Group 16"/>
          <p:cNvGrpSpPr/>
          <p:nvPr/>
        </p:nvGrpSpPr>
        <p:grpSpPr>
          <a:xfrm rot="-2700000">
            <a:off x="12126595" y="6430930"/>
            <a:ext cx="466828" cy="466081"/>
            <a:chOff x="0" y="0"/>
            <a:chExt cx="6350000" cy="6339840"/>
          </a:xfrm>
        </p:grpSpPr>
        <p:sp>
          <p:nvSpPr>
            <p:cNvPr id="17" name="Freeform 17"/>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solidFill>
          </p:spPr>
        </p:sp>
      </p:grpSp>
      <p:sp>
        <p:nvSpPr>
          <p:cNvPr id="18" name="TextBox 18"/>
          <p:cNvSpPr txBox="1"/>
          <p:nvPr/>
        </p:nvSpPr>
        <p:spPr>
          <a:xfrm>
            <a:off x="2503887" y="1675481"/>
            <a:ext cx="13280227" cy="1015365"/>
          </a:xfrm>
          <a:prstGeom prst="rect">
            <a:avLst/>
          </a:prstGeom>
        </p:spPr>
        <p:txBody>
          <a:bodyPr lIns="0" tIns="0" rIns="0" bIns="0" rtlCol="0" anchor="t">
            <a:spAutoFit/>
          </a:bodyPr>
          <a:lstStyle/>
          <a:p>
            <a:pPr algn="ctr">
              <a:lnSpc>
                <a:spcPts val="8190"/>
              </a:lnSpc>
            </a:pPr>
            <a:r>
              <a:rPr lang="en-US" sz="6300" spc="315">
                <a:solidFill>
                  <a:srgbClr val="1C2529"/>
                </a:solidFill>
                <a:latin typeface="League Spartan"/>
              </a:rPr>
              <a:t>HOW DO WE ACHIEVE THIS?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D05A"/>
        </a:solidFill>
        <a:effectLst/>
      </p:bgPr>
    </p:bg>
    <p:spTree>
      <p:nvGrpSpPr>
        <p:cNvPr id="1" name=""/>
        <p:cNvGrpSpPr/>
        <p:nvPr/>
      </p:nvGrpSpPr>
      <p:grpSpPr>
        <a:xfrm>
          <a:off x="0" y="0"/>
          <a:ext cx="0" cy="0"/>
          <a:chOff x="0" y="0"/>
          <a:chExt cx="0" cy="0"/>
        </a:xfrm>
      </p:grpSpPr>
      <p:sp>
        <p:nvSpPr>
          <p:cNvPr id="2" name="TextBox 2"/>
          <p:cNvSpPr txBox="1"/>
          <p:nvPr/>
        </p:nvSpPr>
        <p:spPr>
          <a:xfrm>
            <a:off x="10929173" y="7461727"/>
            <a:ext cx="2970977" cy="1133475"/>
          </a:xfrm>
          <a:prstGeom prst="rect">
            <a:avLst/>
          </a:prstGeom>
        </p:spPr>
        <p:txBody>
          <a:bodyPr lIns="0" tIns="0" rIns="0" bIns="0" rtlCol="0" anchor="t">
            <a:spAutoFit/>
          </a:bodyPr>
          <a:lstStyle/>
          <a:p>
            <a:pPr algn="ctr">
              <a:lnSpc>
                <a:spcPts val="4500"/>
              </a:lnSpc>
            </a:pPr>
            <a:r>
              <a:rPr lang="en-US" sz="3000" spc="30">
                <a:solidFill>
                  <a:srgbClr val="1C2529"/>
                </a:solidFill>
                <a:latin typeface="Gidole"/>
              </a:rPr>
              <a:t>Seamless Asset Integration</a:t>
            </a:r>
          </a:p>
        </p:txBody>
      </p:sp>
      <p:sp>
        <p:nvSpPr>
          <p:cNvPr id="3" name="TextBox 3"/>
          <p:cNvSpPr txBox="1"/>
          <p:nvPr/>
        </p:nvSpPr>
        <p:spPr>
          <a:xfrm>
            <a:off x="7665273" y="7461727"/>
            <a:ext cx="2970977" cy="561975"/>
          </a:xfrm>
          <a:prstGeom prst="rect">
            <a:avLst/>
          </a:prstGeom>
        </p:spPr>
        <p:txBody>
          <a:bodyPr lIns="0" tIns="0" rIns="0" bIns="0" rtlCol="0" anchor="t">
            <a:spAutoFit/>
          </a:bodyPr>
          <a:lstStyle/>
          <a:p>
            <a:pPr algn="ctr">
              <a:lnSpc>
                <a:spcPts val="4500"/>
              </a:lnSpc>
            </a:pPr>
            <a:r>
              <a:rPr lang="en-US" sz="3000" spc="30">
                <a:solidFill>
                  <a:srgbClr val="1C2529"/>
                </a:solidFill>
                <a:latin typeface="Gidole"/>
              </a:rPr>
              <a:t>Booking Analaytics</a:t>
            </a:r>
          </a:p>
        </p:txBody>
      </p:sp>
      <p:sp>
        <p:nvSpPr>
          <p:cNvPr id="4" name="TextBox 4"/>
          <p:cNvSpPr txBox="1"/>
          <p:nvPr/>
        </p:nvSpPr>
        <p:spPr>
          <a:xfrm>
            <a:off x="4401373" y="7461727"/>
            <a:ext cx="2970977" cy="1133475"/>
          </a:xfrm>
          <a:prstGeom prst="rect">
            <a:avLst/>
          </a:prstGeom>
        </p:spPr>
        <p:txBody>
          <a:bodyPr lIns="0" tIns="0" rIns="0" bIns="0" rtlCol="0" anchor="t">
            <a:spAutoFit/>
          </a:bodyPr>
          <a:lstStyle/>
          <a:p>
            <a:pPr algn="ctr">
              <a:lnSpc>
                <a:spcPts val="4500"/>
              </a:lnSpc>
            </a:pPr>
            <a:r>
              <a:rPr lang="en-US" sz="3000" spc="30">
                <a:solidFill>
                  <a:srgbClr val="1C2529"/>
                </a:solidFill>
                <a:latin typeface="Gidole"/>
              </a:rPr>
              <a:t>Create and Manage Booking Systems</a:t>
            </a:r>
          </a:p>
        </p:txBody>
      </p:sp>
      <p:sp>
        <p:nvSpPr>
          <p:cNvPr id="5" name="AutoShape 5"/>
          <p:cNvSpPr/>
          <p:nvPr/>
        </p:nvSpPr>
        <p:spPr>
          <a:xfrm>
            <a:off x="4387850" y="4171133"/>
            <a:ext cx="2984500" cy="2492837"/>
          </a:xfrm>
          <a:prstGeom prst="rect">
            <a:avLst/>
          </a:prstGeom>
          <a:solidFill>
            <a:srgbClr val="1C2529"/>
          </a:solidFill>
        </p:spPr>
      </p:sp>
      <p:pic>
        <p:nvPicPr>
          <p:cNvPr id="6" name="Picture 6"/>
          <p:cNvPicPr>
            <a:picLocks noChangeAspect="1"/>
          </p:cNvPicPr>
          <p:nvPr/>
        </p:nvPicPr>
        <p:blipFill>
          <a:blip r:embed="rId3"/>
          <a:srcRect/>
          <a:stretch>
            <a:fillRect/>
          </a:stretch>
        </p:blipFill>
        <p:spPr>
          <a:xfrm>
            <a:off x="5376052" y="4651700"/>
            <a:ext cx="1018352" cy="1486645"/>
          </a:xfrm>
          <a:prstGeom prst="rect">
            <a:avLst/>
          </a:prstGeom>
        </p:spPr>
      </p:pic>
      <p:sp>
        <p:nvSpPr>
          <p:cNvPr id="7" name="AutoShape 7"/>
          <p:cNvSpPr/>
          <p:nvPr/>
        </p:nvSpPr>
        <p:spPr>
          <a:xfrm>
            <a:off x="7651750" y="4171133"/>
            <a:ext cx="2984500" cy="2492837"/>
          </a:xfrm>
          <a:prstGeom prst="rect">
            <a:avLst/>
          </a:prstGeom>
          <a:solidFill>
            <a:srgbClr val="1C2529"/>
          </a:solidFill>
        </p:spPr>
      </p:sp>
      <p:pic>
        <p:nvPicPr>
          <p:cNvPr id="8" name="Picture 8"/>
          <p:cNvPicPr>
            <a:picLocks noChangeAspect="1"/>
          </p:cNvPicPr>
          <p:nvPr/>
        </p:nvPicPr>
        <p:blipFill>
          <a:blip r:embed="rId4"/>
          <a:srcRect/>
          <a:stretch>
            <a:fillRect/>
          </a:stretch>
        </p:blipFill>
        <p:spPr>
          <a:xfrm>
            <a:off x="8465754" y="4739306"/>
            <a:ext cx="1356491" cy="1356491"/>
          </a:xfrm>
          <a:prstGeom prst="rect">
            <a:avLst/>
          </a:prstGeom>
        </p:spPr>
      </p:pic>
      <p:sp>
        <p:nvSpPr>
          <p:cNvPr id="9" name="AutoShape 9"/>
          <p:cNvSpPr/>
          <p:nvPr/>
        </p:nvSpPr>
        <p:spPr>
          <a:xfrm>
            <a:off x="10915650" y="4171133"/>
            <a:ext cx="2984500" cy="2492837"/>
          </a:xfrm>
          <a:prstGeom prst="rect">
            <a:avLst/>
          </a:prstGeom>
          <a:solidFill>
            <a:srgbClr val="1C2529"/>
          </a:solidFill>
        </p:spPr>
      </p:sp>
      <p:pic>
        <p:nvPicPr>
          <p:cNvPr id="10" name="Picture 10"/>
          <p:cNvPicPr>
            <a:picLocks noChangeAspect="1"/>
          </p:cNvPicPr>
          <p:nvPr/>
        </p:nvPicPr>
        <p:blipFill>
          <a:blip r:embed="rId5"/>
          <a:srcRect/>
          <a:stretch>
            <a:fillRect/>
          </a:stretch>
        </p:blipFill>
        <p:spPr>
          <a:xfrm>
            <a:off x="11556273" y="4766056"/>
            <a:ext cx="1703255" cy="1302990"/>
          </a:xfrm>
          <a:prstGeom prst="rect">
            <a:avLst/>
          </a:prstGeom>
        </p:spPr>
      </p:pic>
      <p:grpSp>
        <p:nvGrpSpPr>
          <p:cNvPr id="12" name="Group 12"/>
          <p:cNvGrpSpPr/>
          <p:nvPr/>
        </p:nvGrpSpPr>
        <p:grpSpPr>
          <a:xfrm rot="-2700000">
            <a:off x="5646686" y="6430930"/>
            <a:ext cx="466828" cy="466081"/>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solidFill>
          </p:spPr>
        </p:sp>
      </p:grpSp>
      <p:grpSp>
        <p:nvGrpSpPr>
          <p:cNvPr id="14" name="Group 14"/>
          <p:cNvGrpSpPr/>
          <p:nvPr/>
        </p:nvGrpSpPr>
        <p:grpSpPr>
          <a:xfrm rot="-2700000">
            <a:off x="12174486" y="6430930"/>
            <a:ext cx="466828" cy="466081"/>
            <a:chOff x="0" y="0"/>
            <a:chExt cx="6350000" cy="6339840"/>
          </a:xfrm>
        </p:grpSpPr>
        <p:sp>
          <p:nvSpPr>
            <p:cNvPr id="15" name="Freeform 15"/>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solidFill>
          </p:spPr>
        </p:sp>
      </p:grpSp>
      <p:grpSp>
        <p:nvGrpSpPr>
          <p:cNvPr id="16" name="Group 16"/>
          <p:cNvGrpSpPr/>
          <p:nvPr/>
        </p:nvGrpSpPr>
        <p:grpSpPr>
          <a:xfrm rot="-2700000">
            <a:off x="8903825" y="6430930"/>
            <a:ext cx="466828" cy="466081"/>
            <a:chOff x="0" y="0"/>
            <a:chExt cx="6350000" cy="6339840"/>
          </a:xfrm>
        </p:grpSpPr>
        <p:sp>
          <p:nvSpPr>
            <p:cNvPr id="17" name="Freeform 17"/>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solidFill>
          </p:spPr>
        </p:sp>
      </p:grpSp>
      <p:sp>
        <p:nvSpPr>
          <p:cNvPr id="18" name="TextBox 18"/>
          <p:cNvSpPr txBox="1"/>
          <p:nvPr/>
        </p:nvSpPr>
        <p:spPr>
          <a:xfrm>
            <a:off x="2503887" y="1675481"/>
            <a:ext cx="13280227" cy="1015365"/>
          </a:xfrm>
          <a:prstGeom prst="rect">
            <a:avLst/>
          </a:prstGeom>
        </p:spPr>
        <p:txBody>
          <a:bodyPr lIns="0" tIns="0" rIns="0" bIns="0" rtlCol="0" anchor="t">
            <a:spAutoFit/>
          </a:bodyPr>
          <a:lstStyle/>
          <a:p>
            <a:pPr algn="ctr">
              <a:lnSpc>
                <a:spcPts val="8190"/>
              </a:lnSpc>
            </a:pPr>
            <a:r>
              <a:rPr lang="en-US" sz="6300" spc="315">
                <a:solidFill>
                  <a:srgbClr val="1C2529"/>
                </a:solidFill>
                <a:latin typeface="League Spartan"/>
              </a:rPr>
              <a:t>HOW DO WE ACHIEVE THIS?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D05A"/>
        </a:solidFill>
        <a:effectLst/>
      </p:bgPr>
    </p:bg>
    <p:spTree>
      <p:nvGrpSpPr>
        <p:cNvPr id="1" name=""/>
        <p:cNvGrpSpPr/>
        <p:nvPr/>
      </p:nvGrpSpPr>
      <p:grpSpPr>
        <a:xfrm>
          <a:off x="0" y="0"/>
          <a:ext cx="0" cy="0"/>
          <a:chOff x="0" y="0"/>
          <a:chExt cx="0" cy="0"/>
        </a:xfrm>
      </p:grpSpPr>
      <p:sp>
        <p:nvSpPr>
          <p:cNvPr id="2" name="AutoShape 2"/>
          <p:cNvSpPr/>
          <p:nvPr/>
        </p:nvSpPr>
        <p:spPr>
          <a:xfrm>
            <a:off x="1028700" y="-152740"/>
            <a:ext cx="10338449" cy="9411040"/>
          </a:xfrm>
          <a:prstGeom prst="rect">
            <a:avLst/>
          </a:prstGeom>
          <a:solidFill>
            <a:srgbClr val="1C2529"/>
          </a:solidFill>
        </p:spPr>
      </p:sp>
      <p:pic>
        <p:nvPicPr>
          <p:cNvPr id="3" name="Picture 3"/>
          <p:cNvPicPr>
            <a:picLocks noChangeAspect="1"/>
          </p:cNvPicPr>
          <p:nvPr/>
        </p:nvPicPr>
        <p:blipFill>
          <a:blip r:embed="rId3"/>
          <a:srcRect l="38072" r="25758"/>
          <a:stretch>
            <a:fillRect/>
          </a:stretch>
        </p:blipFill>
        <p:spPr>
          <a:xfrm>
            <a:off x="11106971" y="-310020"/>
            <a:ext cx="6152329" cy="9568320"/>
          </a:xfrm>
          <a:prstGeom prst="rect">
            <a:avLst/>
          </a:prstGeom>
        </p:spPr>
      </p:pic>
      <p:sp>
        <p:nvSpPr>
          <p:cNvPr id="4" name="TextBox 4"/>
          <p:cNvSpPr txBox="1"/>
          <p:nvPr/>
        </p:nvSpPr>
        <p:spPr>
          <a:xfrm>
            <a:off x="1751481" y="609803"/>
            <a:ext cx="8657923" cy="2053590"/>
          </a:xfrm>
          <a:prstGeom prst="rect">
            <a:avLst/>
          </a:prstGeom>
        </p:spPr>
        <p:txBody>
          <a:bodyPr lIns="0" tIns="0" rIns="0" bIns="0" rtlCol="0" anchor="t">
            <a:spAutoFit/>
          </a:bodyPr>
          <a:lstStyle/>
          <a:p>
            <a:pPr algn="l">
              <a:lnSpc>
                <a:spcPts val="8190"/>
              </a:lnSpc>
            </a:pPr>
            <a:r>
              <a:rPr lang="en-US" sz="6300" spc="315">
                <a:solidFill>
                  <a:srgbClr val="FDD05A"/>
                </a:solidFill>
                <a:latin typeface="League Spartan"/>
              </a:rPr>
              <a:t>WHY IS THIS GREAT?</a:t>
            </a:r>
          </a:p>
        </p:txBody>
      </p:sp>
      <p:grpSp>
        <p:nvGrpSpPr>
          <p:cNvPr id="5" name="Group 5"/>
          <p:cNvGrpSpPr/>
          <p:nvPr/>
        </p:nvGrpSpPr>
        <p:grpSpPr>
          <a:xfrm>
            <a:off x="1751481" y="3467807"/>
            <a:ext cx="8586456" cy="5790493"/>
            <a:chOff x="0" y="0"/>
            <a:chExt cx="11448608" cy="7720657"/>
          </a:xfrm>
        </p:grpSpPr>
        <p:sp>
          <p:nvSpPr>
            <p:cNvPr id="6" name="TextBox 6"/>
            <p:cNvSpPr txBox="1"/>
            <p:nvPr/>
          </p:nvSpPr>
          <p:spPr>
            <a:xfrm>
              <a:off x="0" y="916639"/>
              <a:ext cx="11448608" cy="4524375"/>
            </a:xfrm>
            <a:prstGeom prst="rect">
              <a:avLst/>
            </a:prstGeom>
          </p:spPr>
          <p:txBody>
            <a:bodyPr lIns="0" tIns="0" rIns="0" bIns="0" rtlCol="0" anchor="t">
              <a:spAutoFit/>
            </a:bodyPr>
            <a:lstStyle/>
            <a:p>
              <a:pPr marL="495300" lvl="1" indent="-247650">
                <a:lnSpc>
                  <a:spcPts val="4500"/>
                </a:lnSpc>
                <a:buFont typeface="Arial"/>
                <a:buChar char="•"/>
              </a:pPr>
              <a:r>
                <a:rPr lang="en-US" sz="3000" spc="30">
                  <a:solidFill>
                    <a:srgbClr val="E6DCCA"/>
                  </a:solidFill>
                  <a:latin typeface="Gidole"/>
                </a:rPr>
                <a:t>No experience required to create Booking System</a:t>
              </a:r>
            </a:p>
            <a:p>
              <a:pPr>
                <a:lnSpc>
                  <a:spcPts val="4500"/>
                </a:lnSpc>
              </a:pPr>
              <a:endParaRPr lang="en-US" sz="3000" spc="30">
                <a:solidFill>
                  <a:srgbClr val="E6DCCA"/>
                </a:solidFill>
                <a:latin typeface="Gidole"/>
              </a:endParaRPr>
            </a:p>
            <a:p>
              <a:pPr marL="495300" lvl="1" indent="-247650">
                <a:lnSpc>
                  <a:spcPts val="4500"/>
                </a:lnSpc>
                <a:buFont typeface="Arial"/>
                <a:buChar char="•"/>
              </a:pPr>
              <a:r>
                <a:rPr lang="en-US" sz="3000" spc="30">
                  <a:solidFill>
                    <a:srgbClr val="E6DCCA"/>
                  </a:solidFill>
                  <a:latin typeface="Gidole"/>
                </a:rPr>
                <a:t>Secure IOT Booking Systems with API</a:t>
              </a:r>
            </a:p>
            <a:p>
              <a:pPr>
                <a:lnSpc>
                  <a:spcPts val="4500"/>
                </a:lnSpc>
              </a:pPr>
              <a:endParaRPr lang="en-US" sz="3000" spc="30">
                <a:solidFill>
                  <a:srgbClr val="E6DCCA"/>
                </a:solidFill>
                <a:latin typeface="Gidole"/>
              </a:endParaRPr>
            </a:p>
            <a:p>
              <a:pPr marL="495300" lvl="1" indent="-247650">
                <a:lnSpc>
                  <a:spcPts val="4500"/>
                </a:lnSpc>
                <a:buFont typeface="Arial"/>
                <a:buChar char="•"/>
              </a:pPr>
              <a:r>
                <a:rPr lang="en-US" sz="3000" spc="30">
                  <a:solidFill>
                    <a:srgbClr val="E6DCCA"/>
                  </a:solidFill>
                  <a:latin typeface="Gidole"/>
                </a:rPr>
                <a:t>Increased customer acquisition, retention and satisfaction.</a:t>
              </a:r>
            </a:p>
          </p:txBody>
        </p:sp>
        <p:sp>
          <p:nvSpPr>
            <p:cNvPr id="7" name="TextBox 7"/>
            <p:cNvSpPr txBox="1"/>
            <p:nvPr/>
          </p:nvSpPr>
          <p:spPr>
            <a:xfrm>
              <a:off x="0" y="-28575"/>
              <a:ext cx="11448608" cy="699135"/>
            </a:xfrm>
            <a:prstGeom prst="rect">
              <a:avLst/>
            </a:prstGeom>
          </p:spPr>
          <p:txBody>
            <a:bodyPr lIns="0" tIns="0" rIns="0" bIns="0" rtlCol="0" anchor="t">
              <a:spAutoFit/>
            </a:bodyPr>
            <a:lstStyle/>
            <a:p>
              <a:pPr algn="l">
                <a:lnSpc>
                  <a:spcPts val="4125"/>
                </a:lnSpc>
              </a:pPr>
              <a:r>
                <a:rPr lang="en-US" sz="3300" spc="214">
                  <a:solidFill>
                    <a:srgbClr val="E6DCCA"/>
                  </a:solidFill>
                  <a:latin typeface="Gidole"/>
                </a:rPr>
                <a:t>FOR BUSINESSES</a:t>
              </a:r>
            </a:p>
          </p:txBody>
        </p:sp>
        <p:sp>
          <p:nvSpPr>
            <p:cNvPr id="8" name="TextBox 8"/>
            <p:cNvSpPr txBox="1"/>
            <p:nvPr/>
          </p:nvSpPr>
          <p:spPr>
            <a:xfrm>
              <a:off x="0" y="7006282"/>
              <a:ext cx="11448608" cy="714375"/>
            </a:xfrm>
            <a:prstGeom prst="rect">
              <a:avLst/>
            </a:prstGeom>
          </p:spPr>
          <p:txBody>
            <a:bodyPr lIns="0" tIns="0" rIns="0" bIns="0" rtlCol="0" anchor="t">
              <a:spAutoFit/>
            </a:bodyPr>
            <a:lstStyle/>
            <a:p>
              <a:pPr>
                <a:lnSpc>
                  <a:spcPts val="4500"/>
                </a:lnSpc>
              </a:pPr>
              <a:endParaRPr/>
            </a:p>
          </p:txBody>
        </p:sp>
      </p:grpSp>
      <p:pic>
        <p:nvPicPr>
          <p:cNvPr id="9" name="Picture 9"/>
          <p:cNvPicPr>
            <a:picLocks noChangeAspect="1"/>
          </p:cNvPicPr>
          <p:nvPr/>
        </p:nvPicPr>
        <p:blipFill>
          <a:blip r:embed="rId4"/>
          <a:srcRect/>
          <a:stretch>
            <a:fillRect/>
          </a:stretch>
        </p:blipFill>
        <p:spPr>
          <a:xfrm rot="5400000">
            <a:off x="9557324" y="1549647"/>
            <a:ext cx="9251622" cy="6152329"/>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D05A"/>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3"/>
          <a:srcRect/>
          <a:stretch>
            <a:fillRect/>
          </a:stretch>
        </p:blipFill>
        <p:spPr>
          <a:xfrm rot="5400000">
            <a:off x="8790529" y="789529"/>
            <a:ext cx="10172698" cy="6764844"/>
          </a:xfrm>
          <a:prstGeom prst="rect">
            <a:avLst/>
          </a:prstGeom>
        </p:spPr>
      </p:pic>
      <p:sp>
        <p:nvSpPr>
          <p:cNvPr id="3" name="AutoShape 3"/>
          <p:cNvSpPr/>
          <p:nvPr/>
        </p:nvSpPr>
        <p:spPr>
          <a:xfrm>
            <a:off x="1028700" y="-152740"/>
            <a:ext cx="10338449" cy="9411040"/>
          </a:xfrm>
          <a:prstGeom prst="rect">
            <a:avLst/>
          </a:prstGeom>
          <a:solidFill>
            <a:srgbClr val="1C2529"/>
          </a:solidFill>
        </p:spPr>
      </p:sp>
      <p:sp>
        <p:nvSpPr>
          <p:cNvPr id="4" name="TextBox 4"/>
          <p:cNvSpPr txBox="1"/>
          <p:nvPr/>
        </p:nvSpPr>
        <p:spPr>
          <a:xfrm>
            <a:off x="1751481" y="609803"/>
            <a:ext cx="8657923" cy="2053590"/>
          </a:xfrm>
          <a:prstGeom prst="rect">
            <a:avLst/>
          </a:prstGeom>
        </p:spPr>
        <p:txBody>
          <a:bodyPr lIns="0" tIns="0" rIns="0" bIns="0" rtlCol="0" anchor="t">
            <a:spAutoFit/>
          </a:bodyPr>
          <a:lstStyle/>
          <a:p>
            <a:pPr algn="l">
              <a:lnSpc>
                <a:spcPts val="8190"/>
              </a:lnSpc>
            </a:pPr>
            <a:r>
              <a:rPr lang="en-US" sz="6300" spc="315">
                <a:solidFill>
                  <a:srgbClr val="FDD05A"/>
                </a:solidFill>
                <a:latin typeface="League Spartan"/>
              </a:rPr>
              <a:t>WHY IS THIS GREAT?</a:t>
            </a:r>
          </a:p>
        </p:txBody>
      </p:sp>
      <p:grpSp>
        <p:nvGrpSpPr>
          <p:cNvPr id="5" name="Group 5"/>
          <p:cNvGrpSpPr/>
          <p:nvPr/>
        </p:nvGrpSpPr>
        <p:grpSpPr>
          <a:xfrm>
            <a:off x="1751481" y="1578894"/>
            <a:ext cx="8586456" cy="5790493"/>
            <a:chOff x="0" y="0"/>
            <a:chExt cx="11448608" cy="7720657"/>
          </a:xfrm>
        </p:grpSpPr>
        <p:sp>
          <p:nvSpPr>
            <p:cNvPr id="6" name="TextBox 6"/>
            <p:cNvSpPr txBox="1"/>
            <p:nvPr/>
          </p:nvSpPr>
          <p:spPr>
            <a:xfrm>
              <a:off x="0" y="916639"/>
              <a:ext cx="11448608" cy="714375"/>
            </a:xfrm>
            <a:prstGeom prst="rect">
              <a:avLst/>
            </a:prstGeom>
          </p:spPr>
          <p:txBody>
            <a:bodyPr lIns="0" tIns="0" rIns="0" bIns="0" rtlCol="0" anchor="t">
              <a:spAutoFit/>
            </a:bodyPr>
            <a:lstStyle/>
            <a:p>
              <a:pPr>
                <a:lnSpc>
                  <a:spcPts val="4500"/>
                </a:lnSpc>
              </a:pPr>
              <a:endParaRPr/>
            </a:p>
          </p:txBody>
        </p:sp>
        <p:sp>
          <p:nvSpPr>
            <p:cNvPr id="7" name="TextBox 7"/>
            <p:cNvSpPr txBox="1"/>
            <p:nvPr/>
          </p:nvSpPr>
          <p:spPr>
            <a:xfrm>
              <a:off x="0" y="-28575"/>
              <a:ext cx="11448608" cy="699135"/>
            </a:xfrm>
            <a:prstGeom prst="rect">
              <a:avLst/>
            </a:prstGeom>
          </p:spPr>
          <p:txBody>
            <a:bodyPr lIns="0" tIns="0" rIns="0" bIns="0" rtlCol="0" anchor="t">
              <a:spAutoFit/>
            </a:bodyPr>
            <a:lstStyle/>
            <a:p>
              <a:pPr algn="l">
                <a:lnSpc>
                  <a:spcPts val="4125"/>
                </a:lnSpc>
              </a:pPr>
              <a:endParaRPr/>
            </a:p>
          </p:txBody>
        </p:sp>
        <p:sp>
          <p:nvSpPr>
            <p:cNvPr id="8" name="TextBox 8"/>
            <p:cNvSpPr txBox="1"/>
            <p:nvPr/>
          </p:nvSpPr>
          <p:spPr>
            <a:xfrm>
              <a:off x="0" y="3196282"/>
              <a:ext cx="11448608" cy="4524375"/>
            </a:xfrm>
            <a:prstGeom prst="rect">
              <a:avLst/>
            </a:prstGeom>
          </p:spPr>
          <p:txBody>
            <a:bodyPr lIns="0" tIns="0" rIns="0" bIns="0" rtlCol="0" anchor="t">
              <a:spAutoFit/>
            </a:bodyPr>
            <a:lstStyle/>
            <a:p>
              <a:pPr marL="495300" lvl="1" indent="-247650">
                <a:lnSpc>
                  <a:spcPts val="4500"/>
                </a:lnSpc>
                <a:buFont typeface="Arial"/>
                <a:buChar char="•"/>
              </a:pPr>
              <a:r>
                <a:rPr lang="en-US" sz="3000" spc="30">
                  <a:solidFill>
                    <a:srgbClr val="E6DCCA"/>
                  </a:solidFill>
                  <a:latin typeface="Gidole"/>
                </a:rPr>
                <a:t>Easily find, access and book businesses Assets and Services</a:t>
              </a:r>
            </a:p>
            <a:p>
              <a:pPr>
                <a:lnSpc>
                  <a:spcPts val="4500"/>
                </a:lnSpc>
              </a:pPr>
              <a:endParaRPr lang="en-US" sz="3000" spc="30">
                <a:solidFill>
                  <a:srgbClr val="E6DCCA"/>
                </a:solidFill>
                <a:latin typeface="Gidole"/>
              </a:endParaRPr>
            </a:p>
            <a:p>
              <a:pPr marL="495300" lvl="1" indent="-247650">
                <a:lnSpc>
                  <a:spcPts val="4500"/>
                </a:lnSpc>
                <a:buFont typeface="Arial"/>
                <a:buChar char="•"/>
              </a:pPr>
              <a:r>
                <a:rPr lang="en-US" sz="3000" spc="30">
                  <a:solidFill>
                    <a:srgbClr val="E6DCCA"/>
                  </a:solidFill>
                  <a:latin typeface="Gidole"/>
                </a:rPr>
                <a:t>Records of bookings</a:t>
              </a:r>
            </a:p>
            <a:p>
              <a:pPr>
                <a:lnSpc>
                  <a:spcPts val="4500"/>
                </a:lnSpc>
              </a:pPr>
              <a:endParaRPr lang="en-US" sz="3000" spc="30">
                <a:solidFill>
                  <a:srgbClr val="E6DCCA"/>
                </a:solidFill>
                <a:latin typeface="Gidole"/>
              </a:endParaRPr>
            </a:p>
            <a:p>
              <a:pPr marL="495300" lvl="1" indent="-247650">
                <a:lnSpc>
                  <a:spcPts val="4500"/>
                </a:lnSpc>
                <a:buFont typeface="Arial"/>
                <a:buChar char="•"/>
              </a:pPr>
              <a:r>
                <a:rPr lang="en-US" sz="3000" spc="30">
                  <a:solidFill>
                    <a:srgbClr val="E6DCCA"/>
                  </a:solidFill>
                  <a:latin typeface="Gidole"/>
                </a:rPr>
                <a:t>Notifcations for upcoming bookings</a:t>
              </a:r>
            </a:p>
          </p:txBody>
        </p:sp>
        <p:sp>
          <p:nvSpPr>
            <p:cNvPr id="9" name="TextBox 9"/>
            <p:cNvSpPr txBox="1"/>
            <p:nvPr/>
          </p:nvSpPr>
          <p:spPr>
            <a:xfrm>
              <a:off x="0" y="2355922"/>
              <a:ext cx="11448608" cy="699135"/>
            </a:xfrm>
            <a:prstGeom prst="rect">
              <a:avLst/>
            </a:prstGeom>
          </p:spPr>
          <p:txBody>
            <a:bodyPr lIns="0" tIns="0" rIns="0" bIns="0" rtlCol="0" anchor="t">
              <a:spAutoFit/>
            </a:bodyPr>
            <a:lstStyle/>
            <a:p>
              <a:pPr algn="l">
                <a:lnSpc>
                  <a:spcPts val="4125"/>
                </a:lnSpc>
              </a:pPr>
              <a:r>
                <a:rPr lang="en-US" sz="3300" spc="214">
                  <a:solidFill>
                    <a:srgbClr val="E6DCCA"/>
                  </a:solidFill>
                  <a:latin typeface="Gidole"/>
                </a:rPr>
                <a:t>FOR CUSTOMERS</a:t>
              </a:r>
            </a:p>
          </p:txBody>
        </p:sp>
      </p:grpSp>
      <p:pic>
        <p:nvPicPr>
          <p:cNvPr id="10" name="Picture 10"/>
          <p:cNvPicPr>
            <a:picLocks noChangeAspect="1"/>
          </p:cNvPicPr>
          <p:nvPr/>
        </p:nvPicPr>
        <p:blipFill>
          <a:blip r:embed="rId4"/>
          <a:srcRect l="2242" t="11258" r="2242"/>
          <a:stretch>
            <a:fillRect/>
          </a:stretch>
        </p:blipFill>
        <p:spPr>
          <a:xfrm rot="5400000">
            <a:off x="9684075" y="1683075"/>
            <a:ext cx="9258300" cy="589215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D05A"/>
        </a:solidFill>
        <a:effectLst/>
      </p:bgPr>
    </p:bg>
    <p:spTree>
      <p:nvGrpSpPr>
        <p:cNvPr id="1" name=""/>
        <p:cNvGrpSpPr/>
        <p:nvPr/>
      </p:nvGrpSpPr>
      <p:grpSpPr>
        <a:xfrm>
          <a:off x="0" y="0"/>
          <a:ext cx="0" cy="0"/>
          <a:chOff x="0" y="0"/>
          <a:chExt cx="0" cy="0"/>
        </a:xfrm>
      </p:grpSpPr>
      <p:sp>
        <p:nvSpPr>
          <p:cNvPr id="2" name="AutoShape 2"/>
          <p:cNvSpPr/>
          <p:nvPr/>
        </p:nvSpPr>
        <p:spPr>
          <a:xfrm>
            <a:off x="1057105" y="1495255"/>
            <a:ext cx="17602540" cy="7296490"/>
          </a:xfrm>
          <a:prstGeom prst="rect">
            <a:avLst/>
          </a:prstGeom>
          <a:solidFill>
            <a:srgbClr val="1C2529"/>
          </a:solidFill>
        </p:spPr>
      </p:sp>
      <p:grpSp>
        <p:nvGrpSpPr>
          <p:cNvPr id="3" name="Group 3"/>
          <p:cNvGrpSpPr/>
          <p:nvPr/>
        </p:nvGrpSpPr>
        <p:grpSpPr>
          <a:xfrm>
            <a:off x="1978823" y="2858827"/>
            <a:ext cx="8441527" cy="3484105"/>
            <a:chOff x="0" y="0"/>
            <a:chExt cx="11255369" cy="4645473"/>
          </a:xfrm>
        </p:grpSpPr>
        <p:sp>
          <p:nvSpPr>
            <p:cNvPr id="4" name="TextBox 4"/>
            <p:cNvSpPr txBox="1"/>
            <p:nvPr/>
          </p:nvSpPr>
          <p:spPr>
            <a:xfrm>
              <a:off x="0" y="-85725"/>
              <a:ext cx="11255369" cy="3480858"/>
            </a:xfrm>
            <a:prstGeom prst="rect">
              <a:avLst/>
            </a:prstGeom>
          </p:spPr>
          <p:txBody>
            <a:bodyPr lIns="0" tIns="0" rIns="0" bIns="0" rtlCol="0" anchor="t">
              <a:spAutoFit/>
            </a:bodyPr>
            <a:lstStyle/>
            <a:p>
              <a:pPr algn="l">
                <a:lnSpc>
                  <a:spcPts val="10400"/>
                </a:lnSpc>
              </a:pPr>
              <a:r>
                <a:rPr lang="en-US" sz="8000" spc="400">
                  <a:solidFill>
                    <a:srgbClr val="FDD05A"/>
                  </a:solidFill>
                  <a:latin typeface="League Spartan"/>
                </a:rPr>
                <a:t>CLOSING REMAKRS</a:t>
              </a:r>
            </a:p>
          </p:txBody>
        </p:sp>
        <p:sp>
          <p:nvSpPr>
            <p:cNvPr id="5" name="TextBox 5"/>
            <p:cNvSpPr txBox="1"/>
            <p:nvPr/>
          </p:nvSpPr>
          <p:spPr>
            <a:xfrm>
              <a:off x="0" y="3946338"/>
              <a:ext cx="11218609" cy="699135"/>
            </a:xfrm>
            <a:prstGeom prst="rect">
              <a:avLst/>
            </a:prstGeom>
          </p:spPr>
          <p:txBody>
            <a:bodyPr lIns="0" tIns="0" rIns="0" bIns="0" rtlCol="0" anchor="t">
              <a:spAutoFit/>
            </a:bodyPr>
            <a:lstStyle/>
            <a:p>
              <a:pPr algn="l">
                <a:lnSpc>
                  <a:spcPts val="4125"/>
                </a:lnSpc>
              </a:pPr>
              <a:r>
                <a:rPr lang="en-US" sz="3300" spc="214">
                  <a:solidFill>
                    <a:srgbClr val="E6DCCA"/>
                  </a:solidFill>
                  <a:latin typeface="Gidole"/>
                </a:rPr>
                <a:t>BOOKING PORTAL</a:t>
              </a:r>
            </a:p>
          </p:txBody>
        </p:sp>
      </p:grpSp>
      <p:grpSp>
        <p:nvGrpSpPr>
          <p:cNvPr id="6" name="Group 6"/>
          <p:cNvGrpSpPr/>
          <p:nvPr/>
        </p:nvGrpSpPr>
        <p:grpSpPr>
          <a:xfrm>
            <a:off x="16935339" y="859147"/>
            <a:ext cx="647922" cy="646886"/>
            <a:chOff x="0" y="0"/>
            <a:chExt cx="6350000" cy="6339840"/>
          </a:xfrm>
        </p:grpSpPr>
        <p:sp>
          <p:nvSpPr>
            <p:cNvPr id="7" name="Freeform 7"/>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alpha val="69803"/>
              </a:srgbClr>
            </a:solidFill>
          </p:spPr>
        </p:sp>
      </p:grpSp>
      <p:grpSp>
        <p:nvGrpSpPr>
          <p:cNvPr id="8" name="Group 8"/>
          <p:cNvGrpSpPr/>
          <p:nvPr/>
        </p:nvGrpSpPr>
        <p:grpSpPr>
          <a:xfrm rot="5400000">
            <a:off x="16934820" y="8780449"/>
            <a:ext cx="647922" cy="646886"/>
            <a:chOff x="0" y="0"/>
            <a:chExt cx="6350000" cy="6339840"/>
          </a:xfrm>
        </p:grpSpPr>
        <p:sp>
          <p:nvSpPr>
            <p:cNvPr id="9" name="Freeform 9"/>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alpha val="69803"/>
              </a:srgbClr>
            </a:solidFill>
          </p:spPr>
        </p:sp>
      </p:grpSp>
      <p:grpSp>
        <p:nvGrpSpPr>
          <p:cNvPr id="10" name="Group 10"/>
          <p:cNvGrpSpPr/>
          <p:nvPr/>
        </p:nvGrpSpPr>
        <p:grpSpPr>
          <a:xfrm rot="-5400000">
            <a:off x="10734939" y="859665"/>
            <a:ext cx="647922" cy="646886"/>
            <a:chOff x="0" y="0"/>
            <a:chExt cx="6350000" cy="6339840"/>
          </a:xfrm>
        </p:grpSpPr>
        <p:sp>
          <p:nvSpPr>
            <p:cNvPr id="11" name="Freeform 11"/>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alpha val="69803"/>
              </a:srgbClr>
            </a:solidFill>
          </p:spPr>
        </p:sp>
      </p:grpSp>
      <p:grpSp>
        <p:nvGrpSpPr>
          <p:cNvPr id="12" name="Group 12"/>
          <p:cNvGrpSpPr/>
          <p:nvPr/>
        </p:nvGrpSpPr>
        <p:grpSpPr>
          <a:xfrm rot="-10800000">
            <a:off x="10735458" y="8791745"/>
            <a:ext cx="647922" cy="646886"/>
            <a:chOff x="0" y="0"/>
            <a:chExt cx="6350000" cy="6339840"/>
          </a:xfrm>
        </p:grpSpPr>
        <p:sp>
          <p:nvSpPr>
            <p:cNvPr id="13" name="Freeform 13"/>
            <p:cNvSpPr/>
            <p:nvPr/>
          </p:nvSpPr>
          <p:spPr>
            <a:xfrm>
              <a:off x="0" y="0"/>
              <a:ext cx="6350000" cy="6339840"/>
            </a:xfrm>
            <a:custGeom>
              <a:avLst/>
              <a:gdLst/>
              <a:ahLst/>
              <a:cxnLst/>
              <a:rect l="l" t="t" r="r" b="b"/>
              <a:pathLst>
                <a:path w="6350000" h="6339840">
                  <a:moveTo>
                    <a:pt x="6350000" y="6339840"/>
                  </a:moveTo>
                  <a:lnTo>
                    <a:pt x="0" y="6339840"/>
                  </a:lnTo>
                  <a:lnTo>
                    <a:pt x="0" y="0"/>
                  </a:lnTo>
                  <a:close/>
                </a:path>
              </a:pathLst>
            </a:custGeom>
            <a:solidFill>
              <a:srgbClr val="1C2529">
                <a:alpha val="69803"/>
              </a:srgbClr>
            </a:solidFill>
          </p:spPr>
        </p:sp>
      </p:grpSp>
      <p:pic>
        <p:nvPicPr>
          <p:cNvPr id="14" name="Picture 14"/>
          <p:cNvPicPr>
            <a:picLocks noChangeAspect="1"/>
          </p:cNvPicPr>
          <p:nvPr/>
        </p:nvPicPr>
        <p:blipFill>
          <a:blip r:embed="rId3"/>
          <a:srcRect l="28789" r="28122"/>
          <a:stretch>
            <a:fillRect/>
          </a:stretch>
        </p:blipFill>
        <p:spPr>
          <a:xfrm>
            <a:off x="11383380" y="859147"/>
            <a:ext cx="5551959" cy="8568707"/>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700</Words>
  <Application>Microsoft Office PowerPoint</Application>
  <PresentationFormat>Custom</PresentationFormat>
  <Paragraphs>77</Paragraphs>
  <Slides>7</Slides>
  <Notes>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League Spartan</vt:lpstr>
      <vt:lpstr>Gidole</vt:lpstr>
      <vt:lpstr>Calibri</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Booking Portal</dc:title>
  <dc:creator>luke</dc:creator>
  <cp:lastModifiedBy>Luke Fetin</cp:lastModifiedBy>
  <cp:revision>2</cp:revision>
  <dcterms:created xsi:type="dcterms:W3CDTF">2006-08-16T00:00:00Z</dcterms:created>
  <dcterms:modified xsi:type="dcterms:W3CDTF">2019-12-11T04:55:26Z</dcterms:modified>
  <dc:identifier>DADklv1lkSQ</dc:identifier>
</cp:coreProperties>
</file>

<file path=docProps/thumbnail.jpeg>
</file>